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53" autoAdjust="0"/>
    <p:restoredTop sz="94660"/>
  </p:normalViewPr>
  <p:slideViewPr>
    <p:cSldViewPr snapToGrid="0">
      <p:cViewPr>
        <p:scale>
          <a:sx n="100" d="100"/>
          <a:sy n="100" d="100"/>
        </p:scale>
        <p:origin x="816" y="1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D0A6D-5538-317E-8C6E-2D84490DFA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0BD94-021A-FD38-3C7B-EB3AD2C0FC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A14CB6-026B-E929-A586-C4DE9D587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BD8F-846C-47C0-8810-93361E998BB8}" type="datetimeFigureOut">
              <a:rPr lang="en-SG" smtClean="0"/>
              <a:t>4/4/2025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05989-97F0-776E-444C-DB03B2E1D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29446-2BDE-5FB7-94DE-4C5C8151A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2C9B2-6804-4A55-A28F-87A1634A5B8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30889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22D06-7F91-EB37-7233-2E14ADF29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74779A-DB48-58DD-E385-E8E177FE5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ED5DB-DF5B-6A0A-3473-5A8A9A23A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BD8F-846C-47C0-8810-93361E998BB8}" type="datetimeFigureOut">
              <a:rPr lang="en-SG" smtClean="0"/>
              <a:t>4/4/2025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73EE1-7ECE-8322-203E-5EED2D973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4E050-FC42-6BE5-C7B5-FDF54AE8D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2C9B2-6804-4A55-A28F-87A1634A5B8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13964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F3767D-B31B-2DBA-FDA4-C70267B743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96471A-CEB4-4CAA-4450-A1D9756420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217F4-E83D-2556-98CC-20B1D6644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BD8F-846C-47C0-8810-93361E998BB8}" type="datetimeFigureOut">
              <a:rPr lang="en-SG" smtClean="0"/>
              <a:t>4/4/2025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BC5E7-BF0C-8032-56EE-105D85668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48A5F-7462-C554-4AFF-9DED101EB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2C9B2-6804-4A55-A28F-87A1634A5B8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17913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E67AF-3AB3-FFEE-6026-61E444E88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20FBA-B35F-CB06-CCC4-3D946BE76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4D170-1CCE-E785-CD31-1EEE55994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BD8F-846C-47C0-8810-93361E998BB8}" type="datetimeFigureOut">
              <a:rPr lang="en-SG" smtClean="0"/>
              <a:t>4/4/2025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9E456-EC0C-6859-7079-A4D497BFB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CC30D-0E37-B74A-B58C-510DA21A0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2C9B2-6804-4A55-A28F-87A1634A5B8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36941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F527-FD00-EFC7-18F5-D7160280F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9FCBE8-5989-D3C1-2BE4-CB1370872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79453-9755-BA2A-A8D2-4994937E6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BD8F-846C-47C0-8810-93361E998BB8}" type="datetimeFigureOut">
              <a:rPr lang="en-SG" smtClean="0"/>
              <a:t>4/4/2025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A8FCD5-2852-19F1-8E01-B7C12797A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A9EEF-C294-B907-A714-410E60616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2C9B2-6804-4A55-A28F-87A1634A5B8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12392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1D8F2-198E-09CE-27FC-85F35E1A8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26EE4-0BC1-63DE-0345-4513E7A75C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216EF-8672-5FE5-04C1-494AB3D60C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D622A-0728-5031-FE8E-DCE43F57E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BD8F-846C-47C0-8810-93361E998BB8}" type="datetimeFigureOut">
              <a:rPr lang="en-SG" smtClean="0"/>
              <a:t>4/4/2025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4BC82D-3C7C-5F3F-5E40-BC513E98E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2D0AD9-B07E-DCD8-32B2-DB81A2F7A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2C9B2-6804-4A55-A28F-87A1634A5B8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65652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96981-D67C-9833-035C-93DDD5BCC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0604F-FED4-3E77-1ADB-C23A8492C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B03CBB-56CE-D44A-2B22-8CC7A17025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F09EFD-B639-BD91-25C3-5B54A42A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F3826C-EF9E-F769-0C14-E3C29283ED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B56897-14F6-82C9-7CD2-3D945345D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BD8F-846C-47C0-8810-93361E998BB8}" type="datetimeFigureOut">
              <a:rPr lang="en-SG" smtClean="0"/>
              <a:t>4/4/2025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D20B7A-989A-9FDD-D0CF-DADC7F9A5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EA4166-3163-A1E7-A392-0911F6C61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2C9B2-6804-4A55-A28F-87A1634A5B8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90754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99976-EA53-C28B-EF99-59DE6134C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FB4DE0-EF50-61F2-5D90-AA1CFD018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BD8F-846C-47C0-8810-93361E998BB8}" type="datetimeFigureOut">
              <a:rPr lang="en-SG" smtClean="0"/>
              <a:t>4/4/2025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C28B96-F726-5E4A-971D-892AF2C83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D892B4-A99E-BD49-7DE4-722D8FBF7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2C9B2-6804-4A55-A28F-87A1634A5B8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41953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8A1011-987C-29A3-0F40-688AEF5E8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BD8F-846C-47C0-8810-93361E998BB8}" type="datetimeFigureOut">
              <a:rPr lang="en-SG" smtClean="0"/>
              <a:t>4/4/2025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E6D46F-00CC-9E25-3AB6-40D2FAC9C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FDA77-7252-0D4C-D1DE-689DA313B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2C9B2-6804-4A55-A28F-87A1634A5B8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73420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602BE-B69E-6095-6EBF-F9B43080E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048D5-78E5-B47B-9B1C-5A348C6D5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6B4244-D095-DBA0-CB96-E6C4C0C07E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3FFE98-4362-22B3-FB70-6A32D1CB5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BD8F-846C-47C0-8810-93361E998BB8}" type="datetimeFigureOut">
              <a:rPr lang="en-SG" smtClean="0"/>
              <a:t>4/4/2025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44A9B9-A684-E7EB-BD87-F534755E2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521524-D343-FDBF-A97B-06F4504BD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2C9B2-6804-4A55-A28F-87A1634A5B8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4942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2E17E-E0D4-163B-7ACE-78C7D56CB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CECFBA-1D0E-D080-81E6-76A18EEDFC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59B88E-3DD0-DC4A-E92C-66BB34B5C7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FDD9C6-31BE-2A16-E6B4-6D7FF4D7A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BD8F-846C-47C0-8810-93361E998BB8}" type="datetimeFigureOut">
              <a:rPr lang="en-SG" smtClean="0"/>
              <a:t>4/4/2025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EEDC8F-094C-A7DC-319E-014ADC447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5E94FA-4DA4-B07D-7C5E-1E85BF968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2C9B2-6804-4A55-A28F-87A1634A5B8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32545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F56020-151E-ED35-B1BA-4579A0F4B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B20D79-0CF7-2899-6065-D3766A9EC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816376-4581-8FF7-1137-4005BA16C8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00BD8F-846C-47C0-8810-93361E998BB8}" type="datetimeFigureOut">
              <a:rPr lang="en-SG" smtClean="0"/>
              <a:t>4/4/2025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F17D6-D61F-6A2A-3673-DFC267C747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1C490-CF43-FE4E-6716-7284397101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2C9B2-6804-4A55-A28F-87A1634A5B8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58408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3.png"/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1.png"/><Relationship Id="rId5" Type="http://schemas.openxmlformats.org/officeDocument/2006/relationships/image" Target="../media/image4.svg"/><Relationship Id="rId15" Type="http://schemas.openxmlformats.org/officeDocument/2006/relationships/image" Target="../media/image15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4.png"/><Relationship Id="rId3" Type="http://schemas.openxmlformats.org/officeDocument/2006/relationships/image" Target="../media/image4.sv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22.png"/><Relationship Id="rId5" Type="http://schemas.openxmlformats.org/officeDocument/2006/relationships/image" Target="../media/image18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5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12.png"/><Relationship Id="rId10" Type="http://schemas.openxmlformats.org/officeDocument/2006/relationships/image" Target="../media/image31.png"/><Relationship Id="rId4" Type="http://schemas.openxmlformats.org/officeDocument/2006/relationships/image" Target="../media/image11.png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5.png"/><Relationship Id="rId7" Type="http://schemas.openxmlformats.org/officeDocument/2006/relationships/image" Target="../media/image3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9.png"/><Relationship Id="rId5" Type="http://schemas.openxmlformats.org/officeDocument/2006/relationships/image" Target="../media/image32.png"/><Relationship Id="rId10" Type="http://schemas.openxmlformats.org/officeDocument/2006/relationships/image" Target="../media/image38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id="{5862F1FC-7A3A-9560-08A9-566C56813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8253" y="769384"/>
            <a:ext cx="646331" cy="6463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137B8F-1A93-AA70-A80F-543421EBAF99}"/>
              </a:ext>
            </a:extLst>
          </p:cNvPr>
          <p:cNvSpPr txBox="1"/>
          <p:nvPr/>
        </p:nvSpPr>
        <p:spPr>
          <a:xfrm>
            <a:off x="635986" y="1415715"/>
            <a:ext cx="1090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Train &amp; Test Dataset</a:t>
            </a:r>
            <a:endParaRPr lang="en-SG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5D778-4494-C2FB-B7D1-697B755051CA}"/>
              </a:ext>
            </a:extLst>
          </p:cNvPr>
          <p:cNvSpPr txBox="1"/>
          <p:nvPr/>
        </p:nvSpPr>
        <p:spPr>
          <a:xfrm>
            <a:off x="635985" y="2930279"/>
            <a:ext cx="1090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Manual Data Cleaning</a:t>
            </a:r>
            <a:endParaRPr lang="en-SG" sz="1200" dirty="0"/>
          </a:p>
        </p:txBody>
      </p:sp>
      <p:pic>
        <p:nvPicPr>
          <p:cNvPr id="11" name="Graphic 10" descr="Gears with solid fill">
            <a:extLst>
              <a:ext uri="{FF2B5EF4-FFF2-40B4-BE49-F238E27FC236}">
                <a16:creationId xmlns:a16="http://schemas.microsoft.com/office/drawing/2014/main" id="{26DD3EE5-E915-D283-C625-2EBEEFC4CB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4217" y="2015879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993EEC-CC72-0E02-978E-61491CC435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07" y="3844679"/>
            <a:ext cx="686777" cy="6837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DA39C6-F976-7AE4-BF6E-717FF9BAD4E5}"/>
              </a:ext>
            </a:extLst>
          </p:cNvPr>
          <p:cNvSpPr txBox="1"/>
          <p:nvPr/>
        </p:nvSpPr>
        <p:spPr>
          <a:xfrm>
            <a:off x="635984" y="4638763"/>
            <a:ext cx="1090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XAI GROK </a:t>
            </a:r>
            <a:endParaRPr lang="en-SG" sz="12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A5E486-DF32-CAB1-AFF9-317B8DB4F2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203" y="826438"/>
            <a:ext cx="589277" cy="5892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BD4511-C396-5457-8F43-2DA95A68658B}"/>
              </a:ext>
            </a:extLst>
          </p:cNvPr>
          <p:cNvSpPr txBox="1"/>
          <p:nvPr/>
        </p:nvSpPr>
        <p:spPr>
          <a:xfrm>
            <a:off x="2061409" y="1415715"/>
            <a:ext cx="1090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JSON Serialize</a:t>
            </a:r>
            <a:endParaRPr lang="en-SG" sz="12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88205D5-C0CE-C848-4D7D-1D14C33A37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875" y="2107628"/>
            <a:ext cx="699668" cy="69966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F2DF97E-5E9E-64B4-4906-3B6A6E7A1834}"/>
              </a:ext>
            </a:extLst>
          </p:cNvPr>
          <p:cNvSpPr txBox="1"/>
          <p:nvPr/>
        </p:nvSpPr>
        <p:spPr>
          <a:xfrm>
            <a:off x="2030277" y="2819327"/>
            <a:ext cx="1090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LSTM</a:t>
            </a:r>
            <a:endParaRPr lang="en-SG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1295C8-195A-6DB8-F5F2-26CB80E4D8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63" y="3680081"/>
            <a:ext cx="958682" cy="95868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E52FEC5-A08D-C503-A755-F40FC0238430}"/>
              </a:ext>
            </a:extLst>
          </p:cNvPr>
          <p:cNvSpPr txBox="1"/>
          <p:nvPr/>
        </p:nvSpPr>
        <p:spPr>
          <a:xfrm>
            <a:off x="2044072" y="4638762"/>
            <a:ext cx="1090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Power Bi</a:t>
            </a:r>
            <a:endParaRPr lang="en-SG" sz="12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87A64A2-5F4F-5238-1959-5476041226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733" y="679918"/>
            <a:ext cx="796593" cy="79659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05EB446-6AD0-674F-5806-8BC5119196DC}"/>
              </a:ext>
            </a:extLst>
          </p:cNvPr>
          <p:cNvSpPr txBox="1"/>
          <p:nvPr/>
        </p:nvSpPr>
        <p:spPr>
          <a:xfrm>
            <a:off x="3371597" y="1508047"/>
            <a:ext cx="1090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GeoPandas</a:t>
            </a:r>
            <a:endParaRPr lang="en-SG" sz="12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9C4BD47-B67C-1C8D-530F-EB19D7D44C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827" y="2195878"/>
            <a:ext cx="734401" cy="73440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D4E0780-D172-8BC8-570A-24102D43A38A}"/>
              </a:ext>
            </a:extLst>
          </p:cNvPr>
          <p:cNvSpPr txBox="1"/>
          <p:nvPr/>
        </p:nvSpPr>
        <p:spPr>
          <a:xfrm>
            <a:off x="3371595" y="2957826"/>
            <a:ext cx="1090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USA Census</a:t>
            </a:r>
            <a:endParaRPr lang="en-SG" sz="12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59746B2-2DF1-9998-A26A-27854B97F1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827" y="3735858"/>
            <a:ext cx="734401" cy="73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806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CEF546-919A-6BBC-B540-DC8176B3F2FE}"/>
              </a:ext>
            </a:extLst>
          </p:cNvPr>
          <p:cNvSpPr/>
          <p:nvPr/>
        </p:nvSpPr>
        <p:spPr>
          <a:xfrm>
            <a:off x="133351" y="6405995"/>
            <a:ext cx="2384591" cy="360948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Producers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A45C00-B3BC-C221-45E6-B28DA854F9D7}"/>
              </a:ext>
            </a:extLst>
          </p:cNvPr>
          <p:cNvSpPr/>
          <p:nvPr/>
        </p:nvSpPr>
        <p:spPr>
          <a:xfrm>
            <a:off x="2681968" y="6405995"/>
            <a:ext cx="4176034" cy="360948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Processing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Pipeline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294032-25E9-7C45-8BEC-52187B8CB1AB}"/>
              </a:ext>
            </a:extLst>
          </p:cNvPr>
          <p:cNvSpPr/>
          <p:nvPr/>
        </p:nvSpPr>
        <p:spPr>
          <a:xfrm>
            <a:off x="7022028" y="6405995"/>
            <a:ext cx="5069960" cy="360948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Consumers</a:t>
            </a:r>
            <a:endParaRPr lang="en-SG" dirty="0">
              <a:solidFill>
                <a:schemeClr val="tx1"/>
              </a:solidFill>
            </a:endParaRPr>
          </a:p>
        </p:txBody>
      </p:sp>
      <p:pic>
        <p:nvPicPr>
          <p:cNvPr id="7" name="Graphic 6" descr="Document with solid fill">
            <a:extLst>
              <a:ext uri="{FF2B5EF4-FFF2-40B4-BE49-F238E27FC236}">
                <a16:creationId xmlns:a16="http://schemas.microsoft.com/office/drawing/2014/main" id="{C52AC528-A062-F60C-8647-1C4DE7FDE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9087" y="1210854"/>
            <a:ext cx="646331" cy="6463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F21DE1-E5B0-A5F4-E988-ED8FD95C06B8}"/>
              </a:ext>
            </a:extLst>
          </p:cNvPr>
          <p:cNvSpPr txBox="1"/>
          <p:nvPr/>
        </p:nvSpPr>
        <p:spPr>
          <a:xfrm>
            <a:off x="686820" y="1857185"/>
            <a:ext cx="1090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Train Dataset</a:t>
            </a:r>
            <a:endParaRPr lang="en-SG" sz="1200" dirty="0"/>
          </a:p>
        </p:txBody>
      </p:sp>
      <p:pic>
        <p:nvPicPr>
          <p:cNvPr id="9" name="Graphic 8" descr="Document with solid fill">
            <a:extLst>
              <a:ext uri="{FF2B5EF4-FFF2-40B4-BE49-F238E27FC236}">
                <a16:creationId xmlns:a16="http://schemas.microsoft.com/office/drawing/2014/main" id="{6005F2F7-AB87-108E-AF69-36D03EC83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597" y="2666459"/>
            <a:ext cx="646331" cy="6463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6E72E-22C0-BF94-8881-30F79A268D66}"/>
              </a:ext>
            </a:extLst>
          </p:cNvPr>
          <p:cNvSpPr txBox="1"/>
          <p:nvPr/>
        </p:nvSpPr>
        <p:spPr>
          <a:xfrm>
            <a:off x="691330" y="3312790"/>
            <a:ext cx="1090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Test Dataset</a:t>
            </a:r>
            <a:endParaRPr lang="en-SG" sz="1200" dirty="0"/>
          </a:p>
        </p:txBody>
      </p:sp>
      <p:sp>
        <p:nvSpPr>
          <p:cNvPr id="13" name="Arrow: Bent 12">
            <a:extLst>
              <a:ext uri="{FF2B5EF4-FFF2-40B4-BE49-F238E27FC236}">
                <a16:creationId xmlns:a16="http://schemas.microsoft.com/office/drawing/2014/main" id="{C7D5886B-59F7-3C5E-9CBE-3596E37B0009}"/>
              </a:ext>
            </a:extLst>
          </p:cNvPr>
          <p:cNvSpPr/>
          <p:nvPr/>
        </p:nvSpPr>
        <p:spPr>
          <a:xfrm rot="5400000">
            <a:off x="2094402" y="1136140"/>
            <a:ext cx="988845" cy="1604151"/>
          </a:xfrm>
          <a:prstGeom prst="bentArrow">
            <a:avLst>
              <a:gd name="adj1" fmla="val 10567"/>
              <a:gd name="adj2" fmla="val 14260"/>
              <a:gd name="adj3" fmla="val 17726"/>
              <a:gd name="adj4" fmla="val 2255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A95EFF-EC81-00DD-59FC-84E62C15060F}"/>
              </a:ext>
            </a:extLst>
          </p:cNvPr>
          <p:cNvSpPr txBox="1"/>
          <p:nvPr/>
        </p:nvSpPr>
        <p:spPr>
          <a:xfrm>
            <a:off x="2681968" y="3401584"/>
            <a:ext cx="1090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Manual Data Cleaning</a:t>
            </a:r>
            <a:endParaRPr lang="en-SG" sz="1200" dirty="0"/>
          </a:p>
        </p:txBody>
      </p:sp>
      <p:pic>
        <p:nvPicPr>
          <p:cNvPr id="18" name="Graphic 17" descr="Gears with solid fill">
            <a:extLst>
              <a:ext uri="{FF2B5EF4-FFF2-40B4-BE49-F238E27FC236}">
                <a16:creationId xmlns:a16="http://schemas.microsoft.com/office/drawing/2014/main" id="{291D2B55-B334-1D93-F2D5-F2352ABA0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70200" y="2487184"/>
            <a:ext cx="914400" cy="914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ABBFC4-BE28-3432-9B09-6093A07297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76" y="5092431"/>
            <a:ext cx="673066" cy="67306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C13B99-BE53-BC95-DB49-987DC5CDE5C6}"/>
              </a:ext>
            </a:extLst>
          </p:cNvPr>
          <p:cNvSpPr txBox="1"/>
          <p:nvPr/>
        </p:nvSpPr>
        <p:spPr>
          <a:xfrm>
            <a:off x="328689" y="5769486"/>
            <a:ext cx="1090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GeoPandas</a:t>
            </a:r>
            <a:endParaRPr lang="en-SG" sz="12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FB8F63F-8F07-A9CC-B0A6-A94540A4E7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918" y="5118583"/>
            <a:ext cx="629666" cy="6296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5F99485-41D1-A181-5DE8-CA4C82D2AA49}"/>
              </a:ext>
            </a:extLst>
          </p:cNvPr>
          <p:cNvSpPr txBox="1"/>
          <p:nvPr/>
        </p:nvSpPr>
        <p:spPr>
          <a:xfrm>
            <a:off x="1241320" y="5765497"/>
            <a:ext cx="1090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USA Census</a:t>
            </a:r>
            <a:endParaRPr lang="en-SG" sz="1200" dirty="0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6B7BC824-5EDD-F9EE-17FB-58A16D0C0724}"/>
              </a:ext>
            </a:extLst>
          </p:cNvPr>
          <p:cNvSpPr/>
          <p:nvPr/>
        </p:nvSpPr>
        <p:spPr>
          <a:xfrm rot="16200000">
            <a:off x="4239864" y="2459971"/>
            <a:ext cx="210276" cy="1124555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0696254-2DFC-4417-1E9D-9585F936E1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569" y="2745275"/>
            <a:ext cx="686777" cy="68372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A72420B-4439-63AB-A20A-943ABB882A60}"/>
              </a:ext>
            </a:extLst>
          </p:cNvPr>
          <p:cNvSpPr txBox="1"/>
          <p:nvPr/>
        </p:nvSpPr>
        <p:spPr>
          <a:xfrm>
            <a:off x="4649124" y="3483854"/>
            <a:ext cx="1490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XAI GROK</a:t>
            </a:r>
          </a:p>
          <a:p>
            <a:pPr algn="ctr"/>
            <a:r>
              <a:rPr lang="en-US" sz="1200" dirty="0"/>
              <a:t> (Event Detection) </a:t>
            </a:r>
            <a:endParaRPr lang="en-SG" sz="12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026EACF-8A83-6798-6CF5-9BA8E52DDA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012" y="2528867"/>
            <a:ext cx="958682" cy="95868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3AC532C-7F1C-70AE-19AD-8C8BBEE125C7}"/>
              </a:ext>
            </a:extLst>
          </p:cNvPr>
          <p:cNvSpPr txBox="1"/>
          <p:nvPr/>
        </p:nvSpPr>
        <p:spPr>
          <a:xfrm>
            <a:off x="7076065" y="3393644"/>
            <a:ext cx="1090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Power Bi</a:t>
            </a:r>
            <a:endParaRPr lang="en-SG" sz="12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4DCD3C4-C7D7-3872-023F-37252E0B25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569" y="801965"/>
            <a:ext cx="699668" cy="6996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F8A83D8-1579-AB19-B562-DFDD89B83D68}"/>
              </a:ext>
            </a:extLst>
          </p:cNvPr>
          <p:cNvSpPr txBox="1"/>
          <p:nvPr/>
        </p:nvSpPr>
        <p:spPr>
          <a:xfrm>
            <a:off x="4586686" y="1519921"/>
            <a:ext cx="1704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LSTM (Deep Learning)</a:t>
            </a:r>
            <a:endParaRPr lang="en-SG" sz="12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D4F3BCE-98A2-89E6-F95A-AD1ABA8BD101}"/>
              </a:ext>
            </a:extLst>
          </p:cNvPr>
          <p:cNvSpPr/>
          <p:nvPr/>
        </p:nvSpPr>
        <p:spPr>
          <a:xfrm>
            <a:off x="267081" y="4835234"/>
            <a:ext cx="2181727" cy="1211251"/>
          </a:xfrm>
          <a:prstGeom prst="roundRect">
            <a:avLst>
              <a:gd name="adj" fmla="val 1248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B02A8E-83F0-CC10-0D07-2CD45B41DA2D}"/>
              </a:ext>
            </a:extLst>
          </p:cNvPr>
          <p:cNvSpPr txBox="1"/>
          <p:nvPr/>
        </p:nvSpPr>
        <p:spPr>
          <a:xfrm>
            <a:off x="785347" y="4775404"/>
            <a:ext cx="1090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External Data</a:t>
            </a:r>
            <a:endParaRPr lang="en-SG" sz="12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D947480-05DA-D4B9-560F-4595087C0B01}"/>
              </a:ext>
            </a:extLst>
          </p:cNvPr>
          <p:cNvSpPr/>
          <p:nvPr/>
        </p:nvSpPr>
        <p:spPr>
          <a:xfrm>
            <a:off x="4303662" y="4862098"/>
            <a:ext cx="2181727" cy="1211251"/>
          </a:xfrm>
          <a:prstGeom prst="roundRect">
            <a:avLst>
              <a:gd name="adj" fmla="val 1248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29A8A4-A593-B55A-C572-78F3E5F10C61}"/>
              </a:ext>
            </a:extLst>
          </p:cNvPr>
          <p:cNvSpPr txBox="1"/>
          <p:nvPr/>
        </p:nvSpPr>
        <p:spPr>
          <a:xfrm>
            <a:off x="4707585" y="4869303"/>
            <a:ext cx="13738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Research Papers</a:t>
            </a:r>
            <a:endParaRPr lang="en-SG" sz="1200" dirty="0"/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60587836-999A-ADCA-9F29-D2347BA35AE2}"/>
              </a:ext>
            </a:extLst>
          </p:cNvPr>
          <p:cNvSpPr/>
          <p:nvPr/>
        </p:nvSpPr>
        <p:spPr>
          <a:xfrm rot="10800000">
            <a:off x="5334039" y="4000372"/>
            <a:ext cx="210276" cy="717397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3D16049-0431-E54A-F015-F914D1732D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835" y="5160702"/>
            <a:ext cx="596971" cy="59697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6C67D15-53BE-D733-B983-8CF9A5721399}"/>
              </a:ext>
            </a:extLst>
          </p:cNvPr>
          <p:cNvSpPr txBox="1"/>
          <p:nvPr/>
        </p:nvSpPr>
        <p:spPr>
          <a:xfrm>
            <a:off x="4353287" y="5792692"/>
            <a:ext cx="1090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BBB</a:t>
            </a:r>
            <a:endParaRPr lang="en-SG" sz="1200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1BABAD47-43F9-8004-AC7F-387D32FC59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298" y="5153507"/>
            <a:ext cx="604166" cy="60416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E6EE2A6-EAC2-F96F-494C-6E4190BB25D4}"/>
              </a:ext>
            </a:extLst>
          </p:cNvPr>
          <p:cNvSpPr txBox="1"/>
          <p:nvPr/>
        </p:nvSpPr>
        <p:spPr>
          <a:xfrm>
            <a:off x="5174217" y="5763510"/>
            <a:ext cx="1210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Google Scholar</a:t>
            </a:r>
            <a:endParaRPr lang="en-SG" sz="1200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65376802-50CF-1BE8-2FA6-704331F4700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16007" y="4267417"/>
            <a:ext cx="2759120" cy="1477975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9244997-2712-5CAE-7600-D15E06C89AA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99097" y="2644040"/>
            <a:ext cx="2759120" cy="1337500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3BBAE5A2-1F45-269A-E2AD-2C11F4C11819}"/>
              </a:ext>
            </a:extLst>
          </p:cNvPr>
          <p:cNvSpPr/>
          <p:nvPr/>
        </p:nvSpPr>
        <p:spPr>
          <a:xfrm>
            <a:off x="7047789" y="2358163"/>
            <a:ext cx="4225023" cy="3753211"/>
          </a:xfrm>
          <a:prstGeom prst="roundRect">
            <a:avLst>
              <a:gd name="adj" fmla="val 293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7BE01985-FBBB-E886-B498-3D20779BE7BD}"/>
              </a:ext>
            </a:extLst>
          </p:cNvPr>
          <p:cNvSpPr/>
          <p:nvPr/>
        </p:nvSpPr>
        <p:spPr>
          <a:xfrm>
            <a:off x="7044020" y="171502"/>
            <a:ext cx="4225023" cy="2004365"/>
          </a:xfrm>
          <a:prstGeom prst="roundRect">
            <a:avLst>
              <a:gd name="adj" fmla="val 573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9" name="Arrow: Down 58">
            <a:extLst>
              <a:ext uri="{FF2B5EF4-FFF2-40B4-BE49-F238E27FC236}">
                <a16:creationId xmlns:a16="http://schemas.microsoft.com/office/drawing/2014/main" id="{A781CD15-613A-9BE7-7691-CDAD122B8D53}"/>
              </a:ext>
            </a:extLst>
          </p:cNvPr>
          <p:cNvSpPr/>
          <p:nvPr/>
        </p:nvSpPr>
        <p:spPr>
          <a:xfrm rot="16200000">
            <a:off x="2070367" y="2633493"/>
            <a:ext cx="210276" cy="777513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0" name="Arrow: Bent 59">
            <a:extLst>
              <a:ext uri="{FF2B5EF4-FFF2-40B4-BE49-F238E27FC236}">
                <a16:creationId xmlns:a16="http://schemas.microsoft.com/office/drawing/2014/main" id="{E8066A96-A0AE-1B2F-17C4-CBC3D6B4C11A}"/>
              </a:ext>
            </a:extLst>
          </p:cNvPr>
          <p:cNvSpPr/>
          <p:nvPr/>
        </p:nvSpPr>
        <p:spPr>
          <a:xfrm rot="16200000" flipV="1">
            <a:off x="2131266" y="4329158"/>
            <a:ext cx="1635824" cy="754855"/>
          </a:xfrm>
          <a:prstGeom prst="bentArrow">
            <a:avLst>
              <a:gd name="adj1" fmla="val 14419"/>
              <a:gd name="adj2" fmla="val 15164"/>
              <a:gd name="adj3" fmla="val 16281"/>
              <a:gd name="adj4" fmla="val 437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61" name="Arrow: Down 60">
            <a:extLst>
              <a:ext uri="{FF2B5EF4-FFF2-40B4-BE49-F238E27FC236}">
                <a16:creationId xmlns:a16="http://schemas.microsoft.com/office/drawing/2014/main" id="{79BE25B1-95A9-731D-40DD-C12204194E19}"/>
              </a:ext>
            </a:extLst>
          </p:cNvPr>
          <p:cNvSpPr/>
          <p:nvPr/>
        </p:nvSpPr>
        <p:spPr>
          <a:xfrm rot="10800000">
            <a:off x="5334038" y="1819430"/>
            <a:ext cx="210276" cy="782926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F8CFD9B6-5C0A-CF0A-9565-6DAB16F911F9}"/>
              </a:ext>
            </a:extLst>
          </p:cNvPr>
          <p:cNvSpPr/>
          <p:nvPr/>
        </p:nvSpPr>
        <p:spPr>
          <a:xfrm rot="16200000">
            <a:off x="6244738" y="643674"/>
            <a:ext cx="210276" cy="1016249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" name="Arrow: Down 65">
            <a:extLst>
              <a:ext uri="{FF2B5EF4-FFF2-40B4-BE49-F238E27FC236}">
                <a16:creationId xmlns:a16="http://schemas.microsoft.com/office/drawing/2014/main" id="{4372C24A-76FD-D00C-7D92-14A9C0FC1F3E}"/>
              </a:ext>
            </a:extLst>
          </p:cNvPr>
          <p:cNvSpPr/>
          <p:nvPr/>
        </p:nvSpPr>
        <p:spPr>
          <a:xfrm rot="16200000">
            <a:off x="6251888" y="2530388"/>
            <a:ext cx="210276" cy="1001956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2CD62335-405C-E392-FC52-3BEDCCE95AA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38761" y="655704"/>
            <a:ext cx="1752834" cy="1103019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39BE115-69B4-B9BF-CF2D-51BA39D38741}"/>
              </a:ext>
            </a:extLst>
          </p:cNvPr>
          <p:cNvSpPr txBox="1"/>
          <p:nvPr/>
        </p:nvSpPr>
        <p:spPr>
          <a:xfrm>
            <a:off x="6926474" y="171418"/>
            <a:ext cx="1592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Model Prediction</a:t>
            </a:r>
            <a:endParaRPr lang="en-SG" sz="1200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654B3AE9-4F6F-BD9B-433A-0DDB48CE1DD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86973" y="644464"/>
            <a:ext cx="1888154" cy="1103019"/>
          </a:xfrm>
          <a:prstGeom prst="rect">
            <a:avLst/>
          </a:prstGeom>
          <a:ln w="952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229FCB09-6081-93DA-9564-EB434D84941B}"/>
              </a:ext>
            </a:extLst>
          </p:cNvPr>
          <p:cNvSpPr/>
          <p:nvPr/>
        </p:nvSpPr>
        <p:spPr>
          <a:xfrm rot="16200000">
            <a:off x="8779344" y="2798729"/>
            <a:ext cx="5939956" cy="685331"/>
          </a:xfrm>
          <a:prstGeom prst="roundRect">
            <a:avLst>
              <a:gd name="adj" fmla="val 1918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99F1F11-E832-8B7F-AE1D-C4A424F8BA84}"/>
              </a:ext>
            </a:extLst>
          </p:cNvPr>
          <p:cNvSpPr txBox="1"/>
          <p:nvPr/>
        </p:nvSpPr>
        <p:spPr>
          <a:xfrm rot="16200000">
            <a:off x="10325469" y="3058617"/>
            <a:ext cx="284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&amp; Alert Driven Decision</a:t>
            </a:r>
            <a:endParaRPr lang="en-SG" dirty="0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71288562-CA9A-9925-D61E-28157D8F71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2310" y="247453"/>
            <a:ext cx="596971" cy="596971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5080CD32-54B8-93BB-FFF6-F4BB52A3E654}"/>
              </a:ext>
            </a:extLst>
          </p:cNvPr>
          <p:cNvSpPr txBox="1"/>
          <p:nvPr/>
        </p:nvSpPr>
        <p:spPr>
          <a:xfrm>
            <a:off x="100012" y="57242"/>
            <a:ext cx="284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Pipeline Overview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22494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5080CD32-54B8-93BB-FFF6-F4BB52A3E654}"/>
              </a:ext>
            </a:extLst>
          </p:cNvPr>
          <p:cNvSpPr txBox="1"/>
          <p:nvPr/>
        </p:nvSpPr>
        <p:spPr>
          <a:xfrm>
            <a:off x="54114" y="132401"/>
            <a:ext cx="2879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Manual Processing</a:t>
            </a:r>
            <a:endParaRPr lang="en-SG" dirty="0"/>
          </a:p>
        </p:txBody>
      </p:sp>
      <p:pic>
        <p:nvPicPr>
          <p:cNvPr id="15" name="Graphic 14" descr="Gears with solid fill">
            <a:extLst>
              <a:ext uri="{FF2B5EF4-FFF2-40B4-BE49-F238E27FC236}">
                <a16:creationId xmlns:a16="http://schemas.microsoft.com/office/drawing/2014/main" id="{53040C81-6848-BC11-D8FF-F3F133509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7280" y="0"/>
            <a:ext cx="641544" cy="641544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1267A3B0-D5B0-615F-C633-0E7D3053B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066" y="4439914"/>
            <a:ext cx="3528110" cy="209288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D3387CA-4B99-9F4F-24F8-7E3EBF1A4F57}"/>
              </a:ext>
            </a:extLst>
          </p:cNvPr>
          <p:cNvSpPr txBox="1"/>
          <p:nvPr/>
        </p:nvSpPr>
        <p:spPr>
          <a:xfrm>
            <a:off x="1798189" y="776189"/>
            <a:ext cx="229991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Match Length Stats Analysis with Pandas: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Standard Deviation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Outliers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Closure Seasons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1200" dirty="0"/>
          </a:p>
          <a:p>
            <a:endParaRPr lang="en-SG" dirty="0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B4F719EC-AA23-1208-3DE4-5550472D70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449"/>
          <a:stretch/>
        </p:blipFill>
        <p:spPr>
          <a:xfrm>
            <a:off x="331490" y="2427867"/>
            <a:ext cx="3873124" cy="1787054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68345691-D0ED-9D3B-07E3-04D88945D1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371" y="976720"/>
            <a:ext cx="673066" cy="673066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0F745908-4772-559C-14DA-0B0DF83E730A}"/>
              </a:ext>
            </a:extLst>
          </p:cNvPr>
          <p:cNvSpPr txBox="1"/>
          <p:nvPr/>
        </p:nvSpPr>
        <p:spPr>
          <a:xfrm>
            <a:off x="6896992" y="1672452"/>
            <a:ext cx="1090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GeoPandas</a:t>
            </a:r>
            <a:endParaRPr lang="en-SG" sz="1200" dirty="0"/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79E3FAE0-7A99-F6C9-01D0-76DCE19C83D2}"/>
              </a:ext>
            </a:extLst>
          </p:cNvPr>
          <p:cNvSpPr/>
          <p:nvPr/>
        </p:nvSpPr>
        <p:spPr>
          <a:xfrm>
            <a:off x="4351050" y="775631"/>
            <a:ext cx="3645343" cy="2748900"/>
          </a:xfrm>
          <a:prstGeom prst="roundRect">
            <a:avLst>
              <a:gd name="adj" fmla="val 638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98395980-0ABD-77E8-80EF-D452F5BB995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9014"/>
          <a:stretch/>
        </p:blipFill>
        <p:spPr>
          <a:xfrm>
            <a:off x="4653918" y="2525157"/>
            <a:ext cx="3039603" cy="876393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AD61493F-76E3-20C3-415C-0A46E42DAD5C}"/>
              </a:ext>
            </a:extLst>
          </p:cNvPr>
          <p:cNvSpPr txBox="1"/>
          <p:nvPr/>
        </p:nvSpPr>
        <p:spPr>
          <a:xfrm>
            <a:off x="5584181" y="936187"/>
            <a:ext cx="229991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Extract centroid (Latitude, Longitude) From .shp files for each census block.</a:t>
            </a:r>
          </a:p>
          <a:p>
            <a:endParaRPr lang="en-US" sz="1400" dirty="0"/>
          </a:p>
          <a:p>
            <a:r>
              <a:rPr lang="en-US" sz="1400" dirty="0"/>
              <a:t>- Adds Distance Value between Big and Small</a:t>
            </a:r>
            <a:endParaRPr lang="en-SG" sz="1400" dirty="0"/>
          </a:p>
          <a:p>
            <a:endParaRPr lang="en-SG" dirty="0"/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6820004C-D38D-3E6D-F410-6557AE7963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516" y="4081657"/>
            <a:ext cx="629666" cy="629666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CB868662-6528-CF98-BAE6-F30222C259EC}"/>
              </a:ext>
            </a:extLst>
          </p:cNvPr>
          <p:cNvSpPr txBox="1"/>
          <p:nvPr/>
        </p:nvSpPr>
        <p:spPr>
          <a:xfrm>
            <a:off x="8401918" y="4736592"/>
            <a:ext cx="1090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USA Census</a:t>
            </a:r>
            <a:endParaRPr lang="en-SG" sz="1200" dirty="0"/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0465075D-EC8C-1FDA-2780-B6FA9FCFB026}"/>
              </a:ext>
            </a:extLst>
          </p:cNvPr>
          <p:cNvSpPr/>
          <p:nvPr/>
        </p:nvSpPr>
        <p:spPr>
          <a:xfrm>
            <a:off x="8373979" y="3756888"/>
            <a:ext cx="3521429" cy="2748900"/>
          </a:xfrm>
          <a:prstGeom prst="roundRect">
            <a:avLst>
              <a:gd name="adj" fmla="val 784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174B5208-3CCE-278C-E4A9-EDFBD7C30E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1005" y="5338359"/>
            <a:ext cx="3163461" cy="892127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6D840EC9-6A6F-7B75-5254-7B51D7DDA713}"/>
              </a:ext>
            </a:extLst>
          </p:cNvPr>
          <p:cNvSpPr txBox="1"/>
          <p:nvPr/>
        </p:nvSpPr>
        <p:spPr>
          <a:xfrm>
            <a:off x="9403694" y="3921952"/>
            <a:ext cx="237942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Impute/Add missing Columns: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Education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Mean / Median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1400" dirty="0"/>
          </a:p>
          <a:p>
            <a:endParaRPr lang="en-SG" dirty="0"/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EA5306A4-BFF5-2227-B846-E9F11719FE2D}"/>
              </a:ext>
            </a:extLst>
          </p:cNvPr>
          <p:cNvSpPr/>
          <p:nvPr/>
        </p:nvSpPr>
        <p:spPr>
          <a:xfrm>
            <a:off x="127491" y="663807"/>
            <a:ext cx="8005855" cy="6061792"/>
          </a:xfrm>
          <a:prstGeom prst="roundRect">
            <a:avLst>
              <a:gd name="adj" fmla="val 399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72C8C049-962E-60DC-888C-981886268C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037" y="35175"/>
            <a:ext cx="492762" cy="571193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EAE09BF4-895E-6965-B758-F9DFC19ABD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88" y="1072996"/>
            <a:ext cx="1186161" cy="480513"/>
          </a:xfrm>
          <a:prstGeom prst="rect">
            <a:avLst/>
          </a:prstGeom>
        </p:spPr>
      </p:pic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155021E0-5905-A9D0-49CD-810433CF5F6B}"/>
              </a:ext>
            </a:extLst>
          </p:cNvPr>
          <p:cNvSpPr/>
          <p:nvPr/>
        </p:nvSpPr>
        <p:spPr>
          <a:xfrm>
            <a:off x="8281604" y="641544"/>
            <a:ext cx="3698068" cy="5975824"/>
          </a:xfrm>
          <a:prstGeom prst="roundRect">
            <a:avLst>
              <a:gd name="adj" fmla="val 577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31749C62-79E8-0234-F378-2E5C2DEE506E}"/>
              </a:ext>
            </a:extLst>
          </p:cNvPr>
          <p:cNvSpPr/>
          <p:nvPr/>
        </p:nvSpPr>
        <p:spPr>
          <a:xfrm>
            <a:off x="253347" y="794308"/>
            <a:ext cx="3971848" cy="5833838"/>
          </a:xfrm>
          <a:prstGeom prst="roundRect">
            <a:avLst>
              <a:gd name="adj" fmla="val 500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380B960E-88AB-C31A-10B1-CD43EE564E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336" y="122942"/>
            <a:ext cx="492762" cy="458539"/>
          </a:xfrm>
          <a:prstGeom prst="rect">
            <a:avLst/>
          </a:prstGeom>
        </p:spPr>
      </p:pic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80567D9D-CDB5-EAF6-C38A-78996325CC79}"/>
              </a:ext>
            </a:extLst>
          </p:cNvPr>
          <p:cNvSpPr/>
          <p:nvPr/>
        </p:nvSpPr>
        <p:spPr>
          <a:xfrm>
            <a:off x="8386288" y="775630"/>
            <a:ext cx="3521429" cy="2869677"/>
          </a:xfrm>
          <a:prstGeom prst="roundRect">
            <a:avLst>
              <a:gd name="adj" fmla="val 638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7D1B1612-F64E-F92B-EF14-436D641006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3405" y="5490759"/>
            <a:ext cx="3163461" cy="892127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4A2F777B-8567-96E3-5DD6-3D718F943962}"/>
              </a:ext>
            </a:extLst>
          </p:cNvPr>
          <p:cNvSpPr txBox="1"/>
          <p:nvPr/>
        </p:nvSpPr>
        <p:spPr>
          <a:xfrm>
            <a:off x="8491005" y="812867"/>
            <a:ext cx="331586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Recategorization of categories to reduce category Count: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Gender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Education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Occupation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1400" dirty="0"/>
          </a:p>
          <a:p>
            <a:endParaRPr lang="en-SG" dirty="0"/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3B57997E-F0EC-A9BE-C53E-5118161D32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27888" y="2285645"/>
            <a:ext cx="1540228" cy="1195941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4A78B7C8-C6CE-06C7-9BF0-29368BB6A99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16374" y="2284663"/>
            <a:ext cx="1486107" cy="676369"/>
          </a:xfrm>
          <a:prstGeom prst="rect">
            <a:avLst/>
          </a:prstGeom>
        </p:spPr>
      </p:pic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91969ADB-E1BE-5D60-2B93-05A9825234C5}"/>
              </a:ext>
            </a:extLst>
          </p:cNvPr>
          <p:cNvSpPr/>
          <p:nvPr/>
        </p:nvSpPr>
        <p:spPr>
          <a:xfrm>
            <a:off x="4366707" y="3616070"/>
            <a:ext cx="3645343" cy="3001298"/>
          </a:xfrm>
          <a:prstGeom prst="roundRect">
            <a:avLst>
              <a:gd name="adj" fmla="val 638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5B419821-66A0-9EE2-1CBB-E2F48B395A81}"/>
              </a:ext>
            </a:extLst>
          </p:cNvPr>
          <p:cNvSpPr txBox="1"/>
          <p:nvPr/>
        </p:nvSpPr>
        <p:spPr>
          <a:xfrm>
            <a:off x="5599838" y="3776626"/>
            <a:ext cx="24401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Transformation of nested Temporal Features into column Features for LSTM Training. </a:t>
            </a:r>
            <a:endParaRPr lang="en-SG" sz="1400" dirty="0"/>
          </a:p>
          <a:p>
            <a:endParaRPr lang="en-SG" dirty="0"/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92279E4F-5F21-FBD4-4A92-5BA3644E928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151" y="3756888"/>
            <a:ext cx="1156203" cy="46837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53033A38-4144-14BD-6899-2CB1BB093E05}"/>
              </a:ext>
            </a:extLst>
          </p:cNvPr>
          <p:cNvSpPr txBox="1"/>
          <p:nvPr/>
        </p:nvSpPr>
        <p:spPr>
          <a:xfrm>
            <a:off x="4421363" y="1656320"/>
            <a:ext cx="1090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GeoPandas</a:t>
            </a:r>
            <a:endParaRPr lang="en-SG" sz="1200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8BDAE223-D04C-3B9E-F667-57F63AFC373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b="17259"/>
          <a:stretch/>
        </p:blipFill>
        <p:spPr>
          <a:xfrm>
            <a:off x="4746847" y="4639829"/>
            <a:ext cx="2865385" cy="173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73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5080CD32-54B8-93BB-FFF6-F4BB52A3E654}"/>
              </a:ext>
            </a:extLst>
          </p:cNvPr>
          <p:cNvSpPr txBox="1"/>
          <p:nvPr/>
        </p:nvSpPr>
        <p:spPr>
          <a:xfrm>
            <a:off x="54114" y="132401"/>
            <a:ext cx="2879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Prompt Context</a:t>
            </a:r>
            <a:endParaRPr lang="en-SG" dirty="0"/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EA5306A4-BFF5-2227-B846-E9F11719FE2D}"/>
              </a:ext>
            </a:extLst>
          </p:cNvPr>
          <p:cNvSpPr/>
          <p:nvPr/>
        </p:nvSpPr>
        <p:spPr>
          <a:xfrm>
            <a:off x="127491" y="663807"/>
            <a:ext cx="11968256" cy="6061792"/>
          </a:xfrm>
          <a:prstGeom prst="roundRect">
            <a:avLst>
              <a:gd name="adj" fmla="val 399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72C8C049-962E-60DC-888C-981886268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871" y="42145"/>
            <a:ext cx="492762" cy="571193"/>
          </a:xfrm>
          <a:prstGeom prst="rect">
            <a:avLst/>
          </a:prstGeom>
        </p:spPr>
      </p:pic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155021E0-5905-A9D0-49CD-810433CF5F6B}"/>
              </a:ext>
            </a:extLst>
          </p:cNvPr>
          <p:cNvSpPr/>
          <p:nvPr/>
        </p:nvSpPr>
        <p:spPr>
          <a:xfrm>
            <a:off x="8281604" y="812530"/>
            <a:ext cx="3698068" cy="5804838"/>
          </a:xfrm>
          <a:prstGeom prst="roundRect">
            <a:avLst>
              <a:gd name="adj" fmla="val 577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CA16BE-F621-4CCF-03C1-920C0C748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885" y="72838"/>
            <a:ext cx="504930" cy="502686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ED731A2-BD89-D181-133E-F6DA6CE91302}"/>
              </a:ext>
            </a:extLst>
          </p:cNvPr>
          <p:cNvSpPr/>
          <p:nvPr/>
        </p:nvSpPr>
        <p:spPr>
          <a:xfrm>
            <a:off x="244413" y="779382"/>
            <a:ext cx="2867756" cy="5837986"/>
          </a:xfrm>
          <a:prstGeom prst="roundRect">
            <a:avLst>
              <a:gd name="adj" fmla="val 594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7ED6E-C14E-5C45-84A7-EB4DC03DE379}"/>
              </a:ext>
            </a:extLst>
          </p:cNvPr>
          <p:cNvSpPr txBox="1"/>
          <p:nvPr/>
        </p:nvSpPr>
        <p:spPr>
          <a:xfrm>
            <a:off x="251638" y="863054"/>
            <a:ext cx="13738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Research Papers</a:t>
            </a:r>
            <a:endParaRPr lang="en-SG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7918ED-48F5-A36C-B71E-504654097E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85" y="1211906"/>
            <a:ext cx="596971" cy="5969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9453F9-6C0C-FD21-A811-B5CF7105722A}"/>
              </a:ext>
            </a:extLst>
          </p:cNvPr>
          <p:cNvSpPr txBox="1"/>
          <p:nvPr/>
        </p:nvSpPr>
        <p:spPr>
          <a:xfrm>
            <a:off x="681038" y="1863797"/>
            <a:ext cx="1090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BBB</a:t>
            </a:r>
            <a:endParaRPr lang="en-SG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C60C50-E36A-99B0-8588-5D52F370E9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9" y="1204711"/>
            <a:ext cx="604166" cy="6041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B5E019-F6B8-1F2A-C45B-7371D36BEA05}"/>
              </a:ext>
            </a:extLst>
          </p:cNvPr>
          <p:cNvSpPr txBox="1"/>
          <p:nvPr/>
        </p:nvSpPr>
        <p:spPr>
          <a:xfrm>
            <a:off x="1625517" y="1853409"/>
            <a:ext cx="1210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Google Scholar</a:t>
            </a:r>
            <a:endParaRPr lang="en-SG"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DC0BFE-6931-3DAB-9F9C-CF0BC97D97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r="-317"/>
          <a:stretch/>
        </p:blipFill>
        <p:spPr>
          <a:xfrm>
            <a:off x="251638" y="2221833"/>
            <a:ext cx="2860530" cy="3703384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987A7F7-29A1-0617-E71C-E037B51650A1}"/>
              </a:ext>
            </a:extLst>
          </p:cNvPr>
          <p:cNvSpPr/>
          <p:nvPr/>
        </p:nvSpPr>
        <p:spPr>
          <a:xfrm>
            <a:off x="4453721" y="812530"/>
            <a:ext cx="3537579" cy="5837986"/>
          </a:xfrm>
          <a:prstGeom prst="roundRect">
            <a:avLst>
              <a:gd name="adj" fmla="val 594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61489D1F-91DC-2EEF-7A1F-912DC0EE7703}"/>
              </a:ext>
            </a:extLst>
          </p:cNvPr>
          <p:cNvSpPr/>
          <p:nvPr/>
        </p:nvSpPr>
        <p:spPr>
          <a:xfrm rot="16200000">
            <a:off x="3686231" y="3550958"/>
            <a:ext cx="210276" cy="1124555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61C90B-3622-CE47-6EBA-04202B15EB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9393" y="2312613"/>
            <a:ext cx="1259588" cy="15334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BB35196-62F0-409C-E117-4F19EB445E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1246" y="1380154"/>
            <a:ext cx="3362527" cy="37459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8E48401-DA6D-4FE3-AABB-7D1B28898B19}"/>
              </a:ext>
            </a:extLst>
          </p:cNvPr>
          <p:cNvSpPr txBox="1"/>
          <p:nvPr/>
        </p:nvSpPr>
        <p:spPr>
          <a:xfrm>
            <a:off x="4423404" y="868020"/>
            <a:ext cx="2314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Context Prompt Green / Red Flags (Cached Context)</a:t>
            </a:r>
            <a:endParaRPr lang="en-SG" sz="12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DB8C708-7248-A582-1EF2-68B267F5C1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44739" y="1478407"/>
            <a:ext cx="3197569" cy="485148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9B8DBE9-8022-90D3-4779-F84757CB5722}"/>
              </a:ext>
            </a:extLst>
          </p:cNvPr>
          <p:cNvSpPr txBox="1"/>
          <p:nvPr/>
        </p:nvSpPr>
        <p:spPr>
          <a:xfrm>
            <a:off x="8361740" y="868019"/>
            <a:ext cx="2702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Context Prompt Negative Events</a:t>
            </a:r>
          </a:p>
          <a:p>
            <a:r>
              <a:rPr lang="en-US" sz="1200" dirty="0"/>
              <a:t>(Cached Context)</a:t>
            </a:r>
            <a:endParaRPr lang="en-SG" sz="12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F745CBB-4B33-7C3F-2AF9-A28B5C8F98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41246" y="5557046"/>
            <a:ext cx="3255217" cy="71521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153EB04-E2D1-ACD8-4AAD-DE68B9A8CF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59652" y="848075"/>
            <a:ext cx="812386" cy="55584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F801DC7-6E82-560D-C083-D3A3FFBDFD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519" y="924142"/>
            <a:ext cx="555818" cy="55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54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5080CD32-54B8-93BB-FFF6-F4BB52A3E654}"/>
              </a:ext>
            </a:extLst>
          </p:cNvPr>
          <p:cNvSpPr txBox="1"/>
          <p:nvPr/>
        </p:nvSpPr>
        <p:spPr>
          <a:xfrm>
            <a:off x="49821" y="144090"/>
            <a:ext cx="9754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Grok Query Structure</a:t>
            </a:r>
            <a:endParaRPr lang="en-SG" sz="1400" dirty="0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72C8C049-962E-60DC-888C-981886268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808" y="5977"/>
            <a:ext cx="672958" cy="7800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4CA16BE-F621-4CCF-03C1-920C0C748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622" y="87574"/>
            <a:ext cx="672958" cy="66996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9B8DBE9-8022-90D3-4779-F84757CB5722}"/>
              </a:ext>
            </a:extLst>
          </p:cNvPr>
          <p:cNvSpPr txBox="1"/>
          <p:nvPr/>
        </p:nvSpPr>
        <p:spPr>
          <a:xfrm>
            <a:off x="7462847" y="1493092"/>
            <a:ext cx="2702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Output Format Prompt</a:t>
            </a:r>
            <a:endParaRPr lang="en-SG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DA2DBA-D81F-4351-E5B5-37241A77C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686" y="17506"/>
            <a:ext cx="626445" cy="787382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CA447EA-9AF3-D03A-DC16-91A79AABD50A}"/>
              </a:ext>
            </a:extLst>
          </p:cNvPr>
          <p:cNvSpPr/>
          <p:nvPr/>
        </p:nvSpPr>
        <p:spPr>
          <a:xfrm>
            <a:off x="359501" y="3490431"/>
            <a:ext cx="2729489" cy="950102"/>
          </a:xfrm>
          <a:prstGeom prst="roundRect">
            <a:avLst>
              <a:gd name="adj" fmla="val 1347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953A54-B690-678D-CF40-EEF403D08EC5}"/>
              </a:ext>
            </a:extLst>
          </p:cNvPr>
          <p:cNvSpPr txBox="1"/>
          <p:nvPr/>
        </p:nvSpPr>
        <p:spPr>
          <a:xfrm>
            <a:off x="386817" y="3522347"/>
            <a:ext cx="27021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Context Information (Flags &amp; Events)</a:t>
            </a:r>
            <a:endParaRPr lang="en-SG" sz="11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7BD5F5E-3B2A-71BD-8F5C-4284FBDCB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038" y="3860414"/>
            <a:ext cx="706315" cy="48326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84410E8-19B4-ADF3-1218-20A63EBCB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984" y="3891295"/>
            <a:ext cx="433753" cy="433753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B3DBB33-C773-0376-987D-AAD9FC7C8048}"/>
              </a:ext>
            </a:extLst>
          </p:cNvPr>
          <p:cNvSpPr/>
          <p:nvPr/>
        </p:nvSpPr>
        <p:spPr>
          <a:xfrm>
            <a:off x="359501" y="4625340"/>
            <a:ext cx="2729489" cy="848916"/>
          </a:xfrm>
          <a:prstGeom prst="roundRect">
            <a:avLst>
              <a:gd name="adj" fmla="val 1347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700491-0D0A-DB4D-12B7-A57D70082CF8}"/>
              </a:ext>
            </a:extLst>
          </p:cNvPr>
          <p:cNvSpPr txBox="1"/>
          <p:nvPr/>
        </p:nvSpPr>
        <p:spPr>
          <a:xfrm>
            <a:off x="433897" y="4747682"/>
            <a:ext cx="188946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Match Rational Notes, events mentioned here doubles the green flag count</a:t>
            </a:r>
            <a:endParaRPr lang="en-SG" sz="11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6F0726B-3181-AF56-E9DC-80C8681AFD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8101" y="4814597"/>
            <a:ext cx="396148" cy="461368"/>
          </a:xfrm>
          <a:prstGeom prst="rect">
            <a:avLst/>
          </a:prstGeom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395B063-A38D-05D9-9189-F2C17DAA50E5}"/>
              </a:ext>
            </a:extLst>
          </p:cNvPr>
          <p:cNvSpPr/>
          <p:nvPr/>
        </p:nvSpPr>
        <p:spPr>
          <a:xfrm>
            <a:off x="3736278" y="4418431"/>
            <a:ext cx="2729489" cy="1167029"/>
          </a:xfrm>
          <a:prstGeom prst="roundRect">
            <a:avLst>
              <a:gd name="adj" fmla="val 1145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38F059D-0FFF-6AAF-1363-B0D0076444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5339" y="4550678"/>
            <a:ext cx="2491313" cy="9235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3" name="Arrow: Down 42">
            <a:extLst>
              <a:ext uri="{FF2B5EF4-FFF2-40B4-BE49-F238E27FC236}">
                <a16:creationId xmlns:a16="http://schemas.microsoft.com/office/drawing/2014/main" id="{79DC0441-FB2B-DFA0-6273-EBEC9D9B4299}"/>
              </a:ext>
            </a:extLst>
          </p:cNvPr>
          <p:cNvSpPr/>
          <p:nvPr/>
        </p:nvSpPr>
        <p:spPr>
          <a:xfrm>
            <a:off x="4995884" y="2795324"/>
            <a:ext cx="210276" cy="189483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4B083A3-4452-60F3-4DB5-5F2EE396BE4E}"/>
              </a:ext>
            </a:extLst>
          </p:cNvPr>
          <p:cNvSpPr/>
          <p:nvPr/>
        </p:nvSpPr>
        <p:spPr>
          <a:xfrm>
            <a:off x="7323850" y="1435100"/>
            <a:ext cx="2269330" cy="4291932"/>
          </a:xfrm>
          <a:prstGeom prst="roundRect">
            <a:avLst>
              <a:gd name="adj" fmla="val 4792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8C70491B-126F-A92B-B133-801C95364FAF}"/>
              </a:ext>
            </a:extLst>
          </p:cNvPr>
          <p:cNvSpPr/>
          <p:nvPr/>
        </p:nvSpPr>
        <p:spPr>
          <a:xfrm>
            <a:off x="217409" y="1997834"/>
            <a:ext cx="2975372" cy="3587626"/>
          </a:xfrm>
          <a:prstGeom prst="roundRect">
            <a:avLst>
              <a:gd name="adj" fmla="val 713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E9E61CE7-8527-69A8-361F-941B3C6E74F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58" t="1778" b="1606"/>
          <a:stretch/>
        </p:blipFill>
        <p:spPr>
          <a:xfrm>
            <a:off x="426242" y="2203135"/>
            <a:ext cx="843288" cy="104648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B6E59A9-C92A-CBB9-5F73-5B90C77317F9}"/>
              </a:ext>
            </a:extLst>
          </p:cNvPr>
          <p:cNvSpPr txBox="1"/>
          <p:nvPr/>
        </p:nvSpPr>
        <p:spPr>
          <a:xfrm>
            <a:off x="1478363" y="2149294"/>
            <a:ext cx="156648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Context Cache Optimization to reduce input token count</a:t>
            </a:r>
            <a:endParaRPr lang="en-SG" sz="1100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67D20FE0-A65E-7752-A350-C00A3886F0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75339" y="2061381"/>
            <a:ext cx="2471339" cy="5877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AF46664-236F-182D-4DA8-3537C2555D1D}"/>
              </a:ext>
            </a:extLst>
          </p:cNvPr>
          <p:cNvSpPr/>
          <p:nvPr/>
        </p:nvSpPr>
        <p:spPr>
          <a:xfrm>
            <a:off x="3746265" y="1969388"/>
            <a:ext cx="2729489" cy="780070"/>
          </a:xfrm>
          <a:prstGeom prst="roundRect">
            <a:avLst>
              <a:gd name="adj" fmla="val 2076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E0A80195-AE52-774B-3560-3366112D528C}"/>
              </a:ext>
            </a:extLst>
          </p:cNvPr>
          <p:cNvSpPr/>
          <p:nvPr/>
        </p:nvSpPr>
        <p:spPr>
          <a:xfrm>
            <a:off x="3588510" y="1435100"/>
            <a:ext cx="3076977" cy="4291932"/>
          </a:xfrm>
          <a:prstGeom prst="roundRect">
            <a:avLst>
              <a:gd name="adj" fmla="val 8636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04CBC9DB-E5B1-7E9A-F30A-2BF9DAC6CF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75339" y="3087256"/>
            <a:ext cx="2463723" cy="10212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6B45C154-1697-AD9E-3DA0-220415956C66}"/>
              </a:ext>
            </a:extLst>
          </p:cNvPr>
          <p:cNvSpPr/>
          <p:nvPr/>
        </p:nvSpPr>
        <p:spPr>
          <a:xfrm>
            <a:off x="3740744" y="3022339"/>
            <a:ext cx="2729489" cy="1167029"/>
          </a:xfrm>
          <a:prstGeom prst="roundRect">
            <a:avLst>
              <a:gd name="adj" fmla="val 1145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/>
          </a:p>
        </p:txBody>
      </p:sp>
      <p:sp>
        <p:nvSpPr>
          <p:cNvPr id="60" name="Arrow: Down 59">
            <a:extLst>
              <a:ext uri="{FF2B5EF4-FFF2-40B4-BE49-F238E27FC236}">
                <a16:creationId xmlns:a16="http://schemas.microsoft.com/office/drawing/2014/main" id="{524479BD-C815-2493-9A89-0E021B839692}"/>
              </a:ext>
            </a:extLst>
          </p:cNvPr>
          <p:cNvSpPr/>
          <p:nvPr/>
        </p:nvSpPr>
        <p:spPr>
          <a:xfrm>
            <a:off x="4995884" y="4218241"/>
            <a:ext cx="210276" cy="189483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1" name="Arrow: U-Turn 60">
            <a:extLst>
              <a:ext uri="{FF2B5EF4-FFF2-40B4-BE49-F238E27FC236}">
                <a16:creationId xmlns:a16="http://schemas.microsoft.com/office/drawing/2014/main" id="{AC7F1940-FEBB-ADFA-4014-CB57E200A8BC}"/>
              </a:ext>
            </a:extLst>
          </p:cNvPr>
          <p:cNvSpPr/>
          <p:nvPr/>
        </p:nvSpPr>
        <p:spPr>
          <a:xfrm>
            <a:off x="1613070" y="852170"/>
            <a:ext cx="3593090" cy="1069936"/>
          </a:xfrm>
          <a:prstGeom prst="uturnArrow">
            <a:avLst>
              <a:gd name="adj1" fmla="val 13444"/>
              <a:gd name="adj2" fmla="val 11374"/>
              <a:gd name="adj3" fmla="val 20930"/>
              <a:gd name="adj4" fmla="val 43750"/>
              <a:gd name="adj5" fmla="val 4380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C9ECDF9-AA52-2D43-6307-1B41F604121C}"/>
              </a:ext>
            </a:extLst>
          </p:cNvPr>
          <p:cNvSpPr txBox="1"/>
          <p:nvPr/>
        </p:nvSpPr>
        <p:spPr>
          <a:xfrm>
            <a:off x="3724735" y="1527734"/>
            <a:ext cx="2741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Monthly Volunteer Mentor Catchup Notes </a:t>
            </a:r>
            <a:endParaRPr lang="en-SG" sz="1100" dirty="0"/>
          </a:p>
        </p:txBody>
      </p:sp>
      <p:sp>
        <p:nvSpPr>
          <p:cNvPr id="63" name="Arrow: U-Turn 62">
            <a:extLst>
              <a:ext uri="{FF2B5EF4-FFF2-40B4-BE49-F238E27FC236}">
                <a16:creationId xmlns:a16="http://schemas.microsoft.com/office/drawing/2014/main" id="{05CC7A0B-DB7C-6E71-2CEA-C08D4268D6E0}"/>
              </a:ext>
            </a:extLst>
          </p:cNvPr>
          <p:cNvSpPr/>
          <p:nvPr/>
        </p:nvSpPr>
        <p:spPr>
          <a:xfrm rot="10800000" flipH="1">
            <a:off x="5095251" y="5814522"/>
            <a:ext cx="3535402" cy="924607"/>
          </a:xfrm>
          <a:prstGeom prst="uturnArrow">
            <a:avLst>
              <a:gd name="adj1" fmla="val 13444"/>
              <a:gd name="adj2" fmla="val 11374"/>
              <a:gd name="adj3" fmla="val 20930"/>
              <a:gd name="adj4" fmla="val 43750"/>
              <a:gd name="adj5" fmla="val 4380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524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395768-70E4-1D6D-E572-7F59F1D72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479"/>
            <a:ext cx="12192000" cy="3488620"/>
          </a:xfrm>
          <a:prstGeom prst="rect">
            <a:avLst/>
          </a:prstGeom>
        </p:spPr>
      </p:pic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DBCEF360-44C2-8DBC-AA0A-0EEA7B05C758}"/>
              </a:ext>
            </a:extLst>
          </p:cNvPr>
          <p:cNvSpPr/>
          <p:nvPr/>
        </p:nvSpPr>
        <p:spPr>
          <a:xfrm rot="20676316">
            <a:off x="5703303" y="2295861"/>
            <a:ext cx="1187116" cy="624778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418BCCD-B5B9-BE1D-830A-28DDF03C7BCB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1957137" y="2765820"/>
            <a:ext cx="3767463" cy="1204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5FC0356-2C2A-C2D4-8D39-3A698D184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24" y="3970421"/>
            <a:ext cx="4266756" cy="1943371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455A1F8-F9A2-7EA1-7A34-85B697EE5C76}"/>
              </a:ext>
            </a:extLst>
          </p:cNvPr>
          <p:cNvSpPr/>
          <p:nvPr/>
        </p:nvSpPr>
        <p:spPr>
          <a:xfrm>
            <a:off x="225424" y="5093369"/>
            <a:ext cx="4073859" cy="601578"/>
          </a:xfrm>
          <a:prstGeom prst="roundRect">
            <a:avLst>
              <a:gd name="adj" fmla="val 11917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79747A6-90F6-AFF1-45AC-B92B16D2A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107" y="3989470"/>
            <a:ext cx="4266756" cy="1943371"/>
          </a:xfrm>
          <a:prstGeom prst="rect">
            <a:avLst/>
          </a:prstGeom>
        </p:spPr>
      </p:pic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CCE942E2-E35A-80E3-42A1-121A50BA1251}"/>
              </a:ext>
            </a:extLst>
          </p:cNvPr>
          <p:cNvSpPr/>
          <p:nvPr/>
        </p:nvSpPr>
        <p:spPr>
          <a:xfrm rot="20676316">
            <a:off x="9894304" y="2538906"/>
            <a:ext cx="1187116" cy="624778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9872357-0F03-E081-662C-619AD157B1F7}"/>
              </a:ext>
            </a:extLst>
          </p:cNvPr>
          <p:cNvCxnSpPr>
            <a:cxnSpLocks/>
            <a:stCxn id="21" idx="2"/>
            <a:endCxn id="19" idx="0"/>
          </p:cNvCxnSpPr>
          <p:nvPr/>
        </p:nvCxnSpPr>
        <p:spPr>
          <a:xfrm flipH="1">
            <a:off x="8101485" y="3008865"/>
            <a:ext cx="1814116" cy="980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716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207</Words>
  <Application>Microsoft Office PowerPoint</Application>
  <PresentationFormat>Widescreen</PresentationFormat>
  <Paragraphs>66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Tang</dc:creator>
  <cp:lastModifiedBy>Jacob Tang</cp:lastModifiedBy>
  <cp:revision>5</cp:revision>
  <dcterms:created xsi:type="dcterms:W3CDTF">2025-04-05T00:09:37Z</dcterms:created>
  <dcterms:modified xsi:type="dcterms:W3CDTF">2025-04-05T05:11:39Z</dcterms:modified>
</cp:coreProperties>
</file>